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Abys" panose="020B0604020202020204" charset="-95"/>
      <p:regular r:id="rId11"/>
    </p:embeddedFont>
    <p:embeddedFont>
      <p:font typeface="Bahnschrift Condensed" panose="020B0502040204020203" pitchFamily="34" charset="0"/>
      <p:regular r:id="rId12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Nautilus Pompilius" panose="02000000000000000000" pitchFamily="50" charset="-52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533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6609" b="896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180485"/>
            <a:ext cx="4953466" cy="552617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056466">
            <a:off x="14782567" y="6028224"/>
            <a:ext cx="4953466" cy="552617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9330137">
            <a:off x="642545" y="8847692"/>
            <a:ext cx="2785061" cy="287861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134053" y="-1840526"/>
            <a:ext cx="3317649" cy="479949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115872" y="-2958966"/>
            <a:ext cx="2690048" cy="3891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862176" y="9183100"/>
            <a:ext cx="3943744" cy="7443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B3738E-4F85-402A-A9BC-213C12F0C815}"/>
              </a:ext>
            </a:extLst>
          </p:cNvPr>
          <p:cNvSpPr txBox="1"/>
          <p:nvPr/>
        </p:nvSpPr>
        <p:spPr>
          <a:xfrm>
            <a:off x="2621248" y="198488"/>
            <a:ext cx="12831169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0" dirty="0">
                <a:solidFill>
                  <a:srgbClr val="FFCC66"/>
                </a:solidFill>
                <a:latin typeface="Nautilus Pompilius" panose="02000000000000000000" pitchFamily="50" charset="-52"/>
              </a:rPr>
              <a:t>Игры, способствующие успешной адаптации ребенка в ДОУ 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1557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1119773" y="2102803"/>
            <a:ext cx="3737474" cy="3863022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333155" y="2102803"/>
            <a:ext cx="15485691" cy="567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7200" spc="192" dirty="0" err="1">
                <a:solidFill>
                  <a:srgbClr val="FEE981"/>
                </a:solidFill>
                <a:latin typeface="Nautilus Pompilius" panose="02000000000000000000" pitchFamily="50" charset="-52"/>
              </a:rPr>
              <a:t>Основная</a:t>
            </a:r>
            <a:r>
              <a:rPr lang="en-US" sz="7200" spc="192" dirty="0">
                <a:solidFill>
                  <a:srgbClr val="FEE981"/>
                </a:solidFill>
                <a:latin typeface="Nautilus Pompilius" panose="02000000000000000000" pitchFamily="50" charset="-52"/>
              </a:rPr>
              <a:t> </a:t>
            </a:r>
            <a:r>
              <a:rPr lang="en-US" sz="7200" spc="192" dirty="0" err="1">
                <a:solidFill>
                  <a:srgbClr val="FEE981"/>
                </a:solidFill>
                <a:latin typeface="Nautilus Pompilius" panose="02000000000000000000" pitchFamily="50" charset="-52"/>
              </a:rPr>
              <a:t>цель</a:t>
            </a:r>
            <a:r>
              <a:rPr lang="en-US" sz="7200" spc="192" dirty="0">
                <a:solidFill>
                  <a:srgbClr val="FEE981"/>
                </a:solidFill>
                <a:latin typeface="Nautilus Pompilius" panose="02000000000000000000" pitchFamily="50" charset="-52"/>
              </a:rPr>
              <a:t> </a:t>
            </a:r>
            <a:r>
              <a:rPr lang="en-US" sz="7200" spc="192" dirty="0" err="1">
                <a:solidFill>
                  <a:srgbClr val="FEE981"/>
                </a:solidFill>
                <a:latin typeface="Nautilus Pompilius" panose="02000000000000000000" pitchFamily="50" charset="-52"/>
              </a:rPr>
              <a:t>педагога</a:t>
            </a:r>
            <a:r>
              <a:rPr lang="en-US" sz="7200" spc="192" dirty="0">
                <a:solidFill>
                  <a:srgbClr val="FEE981"/>
                </a:solidFill>
                <a:latin typeface="Nautilus Pompilius" panose="02000000000000000000" pitchFamily="50" charset="-52"/>
              </a:rPr>
              <a:t>  </a:t>
            </a:r>
            <a:r>
              <a:rPr lang="en-US" sz="7200" spc="192" dirty="0">
                <a:solidFill>
                  <a:srgbClr val="FEE981"/>
                </a:solidFill>
                <a:latin typeface="Abys"/>
              </a:rPr>
              <a:t>–</a:t>
            </a:r>
          </a:p>
          <a:p>
            <a:pPr algn="ctr">
              <a:lnSpc>
                <a:spcPts val="8959"/>
              </a:lnSpc>
            </a:pPr>
            <a:r>
              <a:rPr lang="en-US" sz="7200" spc="192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формирование</a:t>
            </a:r>
            <a:r>
              <a:rPr lang="en-US" sz="7200" spc="192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7200" spc="192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эмоционального</a:t>
            </a:r>
            <a:r>
              <a:rPr lang="en-US" sz="7200" spc="192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7200" spc="192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контакта</a:t>
            </a:r>
            <a:r>
              <a:rPr lang="en-US" sz="7200" spc="192" dirty="0">
                <a:solidFill>
                  <a:srgbClr val="FEE981"/>
                </a:solidFill>
                <a:latin typeface="Bahnschrift Condensed" panose="020B0502040204020203" pitchFamily="34" charset="0"/>
              </a:rPr>
              <a:t>, </a:t>
            </a:r>
            <a:r>
              <a:rPr lang="en-US" sz="7200" spc="192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установление</a:t>
            </a:r>
            <a:r>
              <a:rPr lang="en-US" sz="7200" spc="192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7200" spc="192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доверительных</a:t>
            </a:r>
            <a:r>
              <a:rPr lang="en-US" sz="7200" spc="192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7200" spc="192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отношений</a:t>
            </a:r>
            <a:r>
              <a:rPr lang="en-US" sz="7200" spc="192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с</a:t>
            </a:r>
          </a:p>
          <a:p>
            <a:pPr algn="ctr">
              <a:lnSpc>
                <a:spcPts val="8959"/>
              </a:lnSpc>
            </a:pPr>
            <a:r>
              <a:rPr lang="en-US" sz="7200" spc="192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каждым</a:t>
            </a:r>
            <a:r>
              <a:rPr lang="en-US" sz="7200" spc="192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7200" spc="192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ребенком</a:t>
            </a:r>
            <a:r>
              <a:rPr lang="en-US" sz="7200" spc="192" dirty="0">
                <a:solidFill>
                  <a:srgbClr val="FEE981"/>
                </a:solidFill>
                <a:latin typeface="Bahnschrift Condensed" panose="020B0502040204020203" pitchFamily="34" charset="0"/>
              </a:rPr>
              <a:t>, </a:t>
            </a:r>
            <a:r>
              <a:rPr lang="en-US" sz="7200" spc="192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формирование</a:t>
            </a:r>
            <a:r>
              <a:rPr lang="en-US" sz="7200" spc="192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7200" spc="192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положительного</a:t>
            </a:r>
            <a:r>
              <a:rPr lang="en-US" sz="7200" spc="192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7200" spc="192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отношения</a:t>
            </a:r>
            <a:r>
              <a:rPr lang="en-US" sz="7200" spc="192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к </a:t>
            </a:r>
            <a:r>
              <a:rPr lang="en-US" sz="7200" spc="192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детскому</a:t>
            </a:r>
            <a:r>
              <a:rPr lang="en-US" sz="7200" spc="192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7200" spc="192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саду</a:t>
            </a:r>
            <a:r>
              <a:rPr lang="en-US" sz="7200" spc="192" dirty="0">
                <a:solidFill>
                  <a:srgbClr val="FEE981"/>
                </a:solidFill>
                <a:latin typeface="Bahnschrift Condensed" panose="020B0502040204020203" pitchFamily="34" charset="0"/>
              </a:rPr>
              <a:t>.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405039">
            <a:off x="11454245" y="8347354"/>
            <a:ext cx="3178755" cy="59999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10800000">
            <a:off x="1217726" y="1028700"/>
            <a:ext cx="2230857" cy="219181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478478" y="8647349"/>
            <a:ext cx="3317649" cy="47994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7825" b="782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010827" y="6140353"/>
            <a:ext cx="4953466" cy="552617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559029" y="1376687"/>
            <a:ext cx="550486" cy="85346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027414">
            <a:off x="14860371" y="3131562"/>
            <a:ext cx="352855" cy="54706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1074327">
            <a:off x="13982861" y="2271147"/>
            <a:ext cx="352855" cy="54706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1359389">
            <a:off x="15864928" y="7673072"/>
            <a:ext cx="4633187" cy="52278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BDDD25-CB94-4B1F-BAB9-F78856748993}"/>
              </a:ext>
            </a:extLst>
          </p:cNvPr>
          <p:cNvSpPr txBox="1"/>
          <p:nvPr/>
        </p:nvSpPr>
        <p:spPr>
          <a:xfrm>
            <a:off x="1752600" y="2388900"/>
            <a:ext cx="15316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dirty="0">
                <a:solidFill>
                  <a:srgbClr val="FFCC66"/>
                </a:solidFill>
                <a:latin typeface="Nautilus Pompilius" panose="02000000000000000000" pitchFamily="50" charset="-52"/>
              </a:rPr>
              <a:t>Главным расслабляющим средством в период адаптации для  дошкольника является игра.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21864" t="23572" r="3741" b="136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3882932">
            <a:off x="-1474891" y="6638423"/>
            <a:ext cx="6896545" cy="7523503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1237760" y="1145517"/>
            <a:ext cx="4843371" cy="7995966"/>
            <a:chOff x="0" y="0"/>
            <a:chExt cx="3841750" cy="63423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41750" cy="6342507"/>
            </a:xfrm>
            <a:custGeom>
              <a:avLst/>
              <a:gdLst/>
              <a:ahLst/>
              <a:cxnLst/>
              <a:rect l="l" t="t" r="r" b="b"/>
              <a:pathLst>
                <a:path w="3841750" h="6342507">
                  <a:moveTo>
                    <a:pt x="3841750" y="5823204"/>
                  </a:moveTo>
                  <a:lnTo>
                    <a:pt x="3223133" y="5823204"/>
                  </a:lnTo>
                  <a:cubicBezTo>
                    <a:pt x="3287268" y="5983732"/>
                    <a:pt x="3322574" y="6158992"/>
                    <a:pt x="3322574" y="6342507"/>
                  </a:cubicBezTo>
                  <a:lnTo>
                    <a:pt x="519176" y="6342507"/>
                  </a:lnTo>
                  <a:cubicBezTo>
                    <a:pt x="519176" y="6158992"/>
                    <a:pt x="554482" y="5983859"/>
                    <a:pt x="618617" y="5823203"/>
                  </a:cubicBezTo>
                  <a:lnTo>
                    <a:pt x="0" y="5823203"/>
                  </a:lnTo>
                  <a:lnTo>
                    <a:pt x="0" y="519303"/>
                  </a:lnTo>
                  <a:lnTo>
                    <a:pt x="618617" y="519303"/>
                  </a:lnTo>
                  <a:cubicBezTo>
                    <a:pt x="554482" y="358648"/>
                    <a:pt x="519176" y="183515"/>
                    <a:pt x="519176" y="0"/>
                  </a:cubicBezTo>
                  <a:lnTo>
                    <a:pt x="3322447" y="0"/>
                  </a:lnTo>
                  <a:cubicBezTo>
                    <a:pt x="3322447" y="183515"/>
                    <a:pt x="3287141" y="358648"/>
                    <a:pt x="3223006" y="519303"/>
                  </a:cubicBezTo>
                  <a:lnTo>
                    <a:pt x="3841623" y="519303"/>
                  </a:lnTo>
                  <a:lnTo>
                    <a:pt x="3841623" y="5823204"/>
                  </a:lnTo>
                  <a:close/>
                </a:path>
              </a:pathLst>
            </a:custGeom>
            <a:blipFill>
              <a:blip r:embed="rId4"/>
              <a:stretch>
                <a:fillRect l="-10589" r="-10589" b="-2"/>
              </a:stretch>
            </a:blip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2373662">
            <a:off x="14122305" y="-839711"/>
            <a:ext cx="3917654" cy="438952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-5400000">
            <a:off x="15113035" y="6881279"/>
            <a:ext cx="855068" cy="34374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D0F055-78CE-4EF8-8F6C-F24F9F6C03B1}"/>
              </a:ext>
            </a:extLst>
          </p:cNvPr>
          <p:cNvSpPr txBox="1"/>
          <p:nvPr/>
        </p:nvSpPr>
        <p:spPr>
          <a:xfrm>
            <a:off x="1295400" y="1235572"/>
            <a:ext cx="914400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>
                <a:solidFill>
                  <a:srgbClr val="FFCC66"/>
                </a:solidFill>
                <a:latin typeface="Nautilus Pompilius" panose="02000000000000000000" pitchFamily="50" charset="-52"/>
              </a:rPr>
              <a:t>Основная задача </a:t>
            </a:r>
            <a:r>
              <a:rPr lang="ru-RU" sz="7200" dirty="0">
                <a:solidFill>
                  <a:srgbClr val="FFCC66"/>
                </a:solidFill>
                <a:latin typeface="Bahnschrift Condensed" panose="020B0502040204020203" pitchFamily="34" charset="0"/>
              </a:rPr>
              <a:t>игр в период адаптации ребенка в детском саду – формирование эмоционального контакта, доверия детей к воспитателю.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5402" t="37190" r="2020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378341" y="7326789"/>
            <a:ext cx="3737474" cy="386302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8976921">
            <a:off x="3057313" y="8036852"/>
            <a:ext cx="2699618" cy="265237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057539" y="162785"/>
            <a:ext cx="3317649" cy="479949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115197" y="-1329038"/>
            <a:ext cx="2690048" cy="38915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EC6A2C-BCDE-4152-BC48-4E3006C1CBAC}"/>
              </a:ext>
            </a:extLst>
          </p:cNvPr>
          <p:cNvSpPr txBox="1"/>
          <p:nvPr/>
        </p:nvSpPr>
        <p:spPr>
          <a:xfrm>
            <a:off x="2513368" y="1838345"/>
            <a:ext cx="12573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>
                <a:solidFill>
                  <a:srgbClr val="FFCC66"/>
                </a:solidFill>
                <a:latin typeface="Bahnschrift Condensed" panose="020B0502040204020203" pitchFamily="34" charset="0"/>
              </a:rPr>
              <a:t>Игры в этот сложный период можно разделить на две группы:</a:t>
            </a:r>
          </a:p>
          <a:p>
            <a:pPr marL="1371600" indent="-1371600" algn="ctr">
              <a:buAutoNum type="arabicPeriod"/>
            </a:pPr>
            <a:r>
              <a:rPr lang="ru-RU" sz="8000" dirty="0">
                <a:solidFill>
                  <a:srgbClr val="FFCC66"/>
                </a:solidFill>
                <a:latin typeface="Nautilus Pompilius" panose="02000000000000000000" pitchFamily="50" charset="-52"/>
              </a:rPr>
              <a:t>Коммуникативные игры</a:t>
            </a:r>
          </a:p>
          <a:p>
            <a:pPr marL="1371600" indent="-1371600" algn="ctr">
              <a:buAutoNum type="arabicPeriod"/>
            </a:pPr>
            <a:r>
              <a:rPr lang="ru-RU" sz="8000" dirty="0">
                <a:solidFill>
                  <a:srgbClr val="FFCC66"/>
                </a:solidFill>
                <a:latin typeface="Nautilus Pompilius" panose="02000000000000000000" pitchFamily="50" charset="-52"/>
              </a:rPr>
              <a:t>Игры на освоение окружающей среды.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25534" t="37190" r="7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5156" t="1041" b="1041"/>
          <a:stretch>
            <a:fillRect/>
          </a:stretch>
        </p:blipFill>
        <p:spPr>
          <a:xfrm rot="3595294">
            <a:off x="14773869" y="278573"/>
            <a:ext cx="5521008" cy="285929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10800000">
            <a:off x="12424226" y="8698606"/>
            <a:ext cx="3135216" cy="324053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10800000">
            <a:off x="14692349" y="7842944"/>
            <a:ext cx="2202116" cy="2163579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475243" y="1028700"/>
            <a:ext cx="4984890" cy="8229600"/>
            <a:chOff x="0" y="0"/>
            <a:chExt cx="3841750" cy="63423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41750" cy="6342507"/>
            </a:xfrm>
            <a:custGeom>
              <a:avLst/>
              <a:gdLst/>
              <a:ahLst/>
              <a:cxnLst/>
              <a:rect l="l" t="t" r="r" b="b"/>
              <a:pathLst>
                <a:path w="3841750" h="6342507">
                  <a:moveTo>
                    <a:pt x="3841750" y="5823204"/>
                  </a:moveTo>
                  <a:lnTo>
                    <a:pt x="3223133" y="5823204"/>
                  </a:lnTo>
                  <a:cubicBezTo>
                    <a:pt x="3287268" y="5983732"/>
                    <a:pt x="3322574" y="6158992"/>
                    <a:pt x="3322574" y="6342507"/>
                  </a:cubicBezTo>
                  <a:lnTo>
                    <a:pt x="519176" y="6342507"/>
                  </a:lnTo>
                  <a:cubicBezTo>
                    <a:pt x="519176" y="6158992"/>
                    <a:pt x="554482" y="5983859"/>
                    <a:pt x="618617" y="5823203"/>
                  </a:cubicBezTo>
                  <a:lnTo>
                    <a:pt x="0" y="5823203"/>
                  </a:lnTo>
                  <a:lnTo>
                    <a:pt x="0" y="519303"/>
                  </a:lnTo>
                  <a:lnTo>
                    <a:pt x="618617" y="519303"/>
                  </a:lnTo>
                  <a:cubicBezTo>
                    <a:pt x="554482" y="358648"/>
                    <a:pt x="519176" y="183515"/>
                    <a:pt x="519176" y="0"/>
                  </a:cubicBezTo>
                  <a:lnTo>
                    <a:pt x="3322447" y="0"/>
                  </a:lnTo>
                  <a:cubicBezTo>
                    <a:pt x="3322447" y="183515"/>
                    <a:pt x="3287141" y="358648"/>
                    <a:pt x="3223006" y="519303"/>
                  </a:cubicBezTo>
                  <a:lnTo>
                    <a:pt x="3841623" y="519303"/>
                  </a:lnTo>
                  <a:lnTo>
                    <a:pt x="3841623" y="5823204"/>
                  </a:lnTo>
                  <a:close/>
                </a:path>
              </a:pathLst>
            </a:custGeom>
            <a:blipFill>
              <a:blip r:embed="rId6"/>
              <a:stretch>
                <a:fillRect l="-65161" r="-65161" b="-2"/>
              </a:stretch>
            </a:blip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156" t="1041" b="1041"/>
          <a:stretch>
            <a:fillRect/>
          </a:stretch>
        </p:blipFill>
        <p:spPr>
          <a:xfrm rot="-6801912">
            <a:off x="-1253980" y="7071178"/>
            <a:ext cx="5931907" cy="307209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10800000">
            <a:off x="6460133" y="-1181100"/>
            <a:ext cx="3135216" cy="32405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02BEE75-6F03-4ACD-BA1F-A4AF7B54056E}"/>
              </a:ext>
            </a:extLst>
          </p:cNvPr>
          <p:cNvSpPr txBox="1"/>
          <p:nvPr/>
        </p:nvSpPr>
        <p:spPr>
          <a:xfrm>
            <a:off x="7827369" y="2305133"/>
            <a:ext cx="8001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>
                <a:solidFill>
                  <a:srgbClr val="FFCC66"/>
                </a:solidFill>
                <a:latin typeface="Bahnschrift Condensed" panose="020B0502040204020203" pitchFamily="34" charset="0"/>
              </a:rPr>
              <a:t>К коммуникативным играм относятся:</a:t>
            </a:r>
          </a:p>
          <a:p>
            <a:pPr marL="342900" indent="-342900" algn="ctr">
              <a:buAutoNum type="arabicPeriod"/>
            </a:pPr>
            <a:r>
              <a:rPr lang="ru-RU" sz="8000" dirty="0">
                <a:solidFill>
                  <a:srgbClr val="FFCC66"/>
                </a:solidFill>
                <a:latin typeface="Nautilus Pompilius" panose="02000000000000000000" pitchFamily="50" charset="-52"/>
              </a:rPr>
              <a:t>Общие хороводы</a:t>
            </a:r>
          </a:p>
          <a:p>
            <a:pPr marL="342900" indent="-342900" algn="ctr">
              <a:buAutoNum type="arabicPeriod"/>
            </a:pPr>
            <a:r>
              <a:rPr lang="ru-RU" sz="8000" dirty="0">
                <a:solidFill>
                  <a:srgbClr val="FFCC66"/>
                </a:solidFill>
                <a:latin typeface="Nautilus Pompilius" panose="02000000000000000000" pitchFamily="50" charset="-52"/>
              </a:rPr>
              <a:t>Игры-забавы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1286" t="37190" r="2431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607575">
            <a:off x="14182087" y="5662620"/>
            <a:ext cx="6592081" cy="719136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2373662">
            <a:off x="-1430336" y="-27877"/>
            <a:ext cx="3281858" cy="367715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985121">
            <a:off x="2822004" y="6941583"/>
            <a:ext cx="549829" cy="85244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497247" y="2084279"/>
            <a:ext cx="440040" cy="68223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477315">
            <a:off x="1876229" y="6241235"/>
            <a:ext cx="698811" cy="108342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470907" y="1156407"/>
            <a:ext cx="698811" cy="1083428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3229548" y="509300"/>
            <a:ext cx="12643992" cy="5155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По</a:t>
            </a:r>
            <a:r>
              <a:rPr lang="en-US" sz="6000" spc="144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характеру</a:t>
            </a:r>
            <a:r>
              <a:rPr lang="en-US" sz="6000" spc="144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эмоционального</a:t>
            </a:r>
            <a:r>
              <a:rPr lang="en-US" sz="6000" spc="144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контакта</a:t>
            </a:r>
            <a:r>
              <a:rPr lang="en-US" sz="6000" spc="144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взрослого</a:t>
            </a:r>
            <a:r>
              <a:rPr lang="en-US" sz="6000" spc="144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с </a:t>
            </a: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ребёнком</a:t>
            </a:r>
            <a:r>
              <a:rPr lang="en-US" sz="6000" spc="144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и </a:t>
            </a: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детей</a:t>
            </a:r>
            <a:r>
              <a:rPr lang="en-US" sz="6000" spc="144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между</a:t>
            </a:r>
            <a:endParaRPr lang="en-US" sz="6000" spc="144" dirty="0">
              <a:solidFill>
                <a:srgbClr val="FEE981"/>
              </a:solidFill>
              <a:latin typeface="Bahnschrift Condensed" panose="020B0502040204020203" pitchFamily="34" charset="0"/>
            </a:endParaRPr>
          </a:p>
          <a:p>
            <a:pPr algn="ctr">
              <a:lnSpc>
                <a:spcPts val="6719"/>
              </a:lnSpc>
            </a:pP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собой</a:t>
            </a:r>
            <a:r>
              <a:rPr lang="en-US" sz="6000" spc="144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коммуникативные</a:t>
            </a:r>
            <a:r>
              <a:rPr lang="en-US" sz="6000" spc="144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игры в </a:t>
            </a: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адаптационный</a:t>
            </a:r>
            <a:r>
              <a:rPr lang="en-US" sz="6000" spc="144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период</a:t>
            </a:r>
            <a:r>
              <a:rPr lang="en-US" sz="6000" spc="144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можно</a:t>
            </a:r>
            <a:r>
              <a:rPr lang="en-US" sz="6000" spc="144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разделить</a:t>
            </a:r>
            <a:r>
              <a:rPr lang="en-US" sz="6000" spc="144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на</a:t>
            </a:r>
            <a:r>
              <a:rPr lang="en-US" sz="6000" spc="144" dirty="0">
                <a:solidFill>
                  <a:srgbClr val="FEE981"/>
                </a:solidFill>
                <a:latin typeface="Bahnschrift Condensed" panose="020B0502040204020203" pitchFamily="34" charset="0"/>
              </a:rPr>
              <a:t> </a:t>
            </a: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две</a:t>
            </a:r>
            <a:endParaRPr lang="en-US" sz="6000" spc="144" dirty="0">
              <a:solidFill>
                <a:srgbClr val="FEE981"/>
              </a:solidFill>
              <a:latin typeface="Bahnschrift Condensed" panose="020B0502040204020203" pitchFamily="34" charset="0"/>
            </a:endParaRPr>
          </a:p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6000" spc="144" dirty="0" err="1">
                <a:solidFill>
                  <a:srgbClr val="FEE981"/>
                </a:solidFill>
                <a:latin typeface="Bahnschrift Condensed" panose="020B0502040204020203" pitchFamily="34" charset="0"/>
              </a:rPr>
              <a:t>группы</a:t>
            </a:r>
            <a:r>
              <a:rPr lang="en-US" sz="6000" spc="144" dirty="0">
                <a:solidFill>
                  <a:srgbClr val="FEE981"/>
                </a:solidFill>
                <a:latin typeface="Bahnschrift Condensed" panose="020B0502040204020203" pitchFamily="34" charset="0"/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AD1190-4739-4DB1-B1C7-9C727B0737A5}"/>
              </a:ext>
            </a:extLst>
          </p:cNvPr>
          <p:cNvSpPr txBox="1"/>
          <p:nvPr/>
        </p:nvSpPr>
        <p:spPr>
          <a:xfrm>
            <a:off x="3229548" y="6591300"/>
            <a:ext cx="1264399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>
                <a:solidFill>
                  <a:srgbClr val="FFCC66"/>
                </a:solidFill>
                <a:latin typeface="Nautilus Pompilius" panose="02000000000000000000" pitchFamily="50" charset="-52"/>
              </a:rPr>
              <a:t>невербальные и вербальные.</a:t>
            </a:r>
            <a:endParaRPr lang="ru-RU" sz="8800" dirty="0">
              <a:solidFill>
                <a:srgbClr val="FFCC66"/>
              </a:solidFill>
              <a:latin typeface="Nautilus Pompilius" panose="02000000000000000000" pitchFamily="50" charset="-5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25605" b="3719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594171" y="1907663"/>
            <a:ext cx="549829" cy="85244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81660" y="9071790"/>
            <a:ext cx="3943744" cy="74438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559801">
            <a:off x="156717" y="8747497"/>
            <a:ext cx="2239217" cy="211606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559801">
            <a:off x="12687863" y="-371408"/>
            <a:ext cx="2239217" cy="211606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3998657">
            <a:off x="2409001" y="8747497"/>
            <a:ext cx="2239217" cy="211606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3998657">
            <a:off x="14940147" y="-371408"/>
            <a:ext cx="2239217" cy="211606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3998657">
            <a:off x="17168392" y="548309"/>
            <a:ext cx="2239217" cy="211606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76238" y="7426560"/>
            <a:ext cx="549829" cy="85244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48768" y="4037532"/>
            <a:ext cx="403883" cy="626176"/>
          </a:xfrm>
          <a:prstGeom prst="rect">
            <a:avLst/>
          </a:prstGeom>
        </p:spPr>
      </p:pic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396566" y="1028700"/>
            <a:ext cx="6383437" cy="8229600"/>
            <a:chOff x="0" y="0"/>
            <a:chExt cx="4907661" cy="632701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907661" cy="6327140"/>
            </a:xfrm>
            <a:custGeom>
              <a:avLst/>
              <a:gdLst/>
              <a:ahLst/>
              <a:cxnLst/>
              <a:rect l="l" t="t" r="r" b="b"/>
              <a:pathLst>
                <a:path w="4907661" h="6327140">
                  <a:moveTo>
                    <a:pt x="3900678" y="2753106"/>
                  </a:moveTo>
                  <a:lnTo>
                    <a:pt x="4546854" y="6327140"/>
                  </a:lnTo>
                  <a:lnTo>
                    <a:pt x="360807" y="6327140"/>
                  </a:lnTo>
                  <a:lnTo>
                    <a:pt x="1006983" y="2753106"/>
                  </a:lnTo>
                  <a:cubicBezTo>
                    <a:pt x="396621" y="2132965"/>
                    <a:pt x="0" y="1130935"/>
                    <a:pt x="0" y="0"/>
                  </a:cubicBezTo>
                  <a:lnTo>
                    <a:pt x="4907661" y="0"/>
                  </a:lnTo>
                  <a:cubicBezTo>
                    <a:pt x="4907661" y="1130935"/>
                    <a:pt x="4511040" y="2132965"/>
                    <a:pt x="3900678" y="2753106"/>
                  </a:cubicBezTo>
                  <a:close/>
                </a:path>
              </a:pathLst>
            </a:custGeom>
            <a:blipFill>
              <a:blip r:embed="rId6"/>
              <a:stretch>
                <a:fillRect l="-35749" r="-35749" b="-2"/>
              </a:stretch>
            </a:blipFill>
          </p:spPr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313570" y="4350620"/>
            <a:ext cx="403883" cy="6261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1C64994-8593-4617-8595-5E4DE7804CC9}"/>
              </a:ext>
            </a:extLst>
          </p:cNvPr>
          <p:cNvSpPr txBox="1"/>
          <p:nvPr/>
        </p:nvSpPr>
        <p:spPr>
          <a:xfrm>
            <a:off x="9086052" y="1592820"/>
            <a:ext cx="6890186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>
                <a:solidFill>
                  <a:srgbClr val="FFCC66"/>
                </a:solidFill>
              </a:rPr>
              <a:t>К играм на освоение окружающей среды относятся:</a:t>
            </a:r>
          </a:p>
          <a:p>
            <a:pPr marL="342900" indent="-342900" algn="ctr">
              <a:buAutoNum type="arabicPeriod"/>
            </a:pPr>
            <a:r>
              <a:rPr lang="ru-RU" sz="6000" dirty="0">
                <a:solidFill>
                  <a:srgbClr val="FFCC66"/>
                </a:solidFill>
                <a:latin typeface="Nautilus Pompilius" panose="02000000000000000000" pitchFamily="50" charset="-52"/>
              </a:rPr>
              <a:t>Игры-путешествия</a:t>
            </a:r>
          </a:p>
          <a:p>
            <a:pPr marL="342900" indent="-342900" algn="ctr">
              <a:buAutoNum type="arabicPeriod"/>
            </a:pPr>
            <a:r>
              <a:rPr lang="ru-RU" sz="6000" dirty="0">
                <a:solidFill>
                  <a:srgbClr val="FFCC66"/>
                </a:solidFill>
                <a:latin typeface="Nautilus Pompilius" panose="02000000000000000000" pitchFamily="50" charset="-52"/>
              </a:rPr>
              <a:t>Игры с предметами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25605" b="3719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441196" y="0"/>
            <a:ext cx="5436782" cy="6065376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4002609" y="4607627"/>
            <a:ext cx="10282782" cy="4878551"/>
            <a:chOff x="0" y="0"/>
            <a:chExt cx="6342253" cy="30090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42253" cy="3009011"/>
            </a:xfrm>
            <a:custGeom>
              <a:avLst/>
              <a:gdLst/>
              <a:ahLst/>
              <a:cxnLst/>
              <a:rect l="l" t="t" r="r" b="b"/>
              <a:pathLst>
                <a:path w="6342253" h="3009011">
                  <a:moveTo>
                    <a:pt x="6342253" y="2047748"/>
                  </a:moveTo>
                  <a:lnTo>
                    <a:pt x="6342253" y="3009011"/>
                  </a:lnTo>
                  <a:lnTo>
                    <a:pt x="5380990" y="3009011"/>
                  </a:lnTo>
                  <a:lnTo>
                    <a:pt x="961263" y="3009011"/>
                  </a:lnTo>
                  <a:lnTo>
                    <a:pt x="0" y="3009011"/>
                  </a:lnTo>
                  <a:lnTo>
                    <a:pt x="0" y="2047748"/>
                  </a:lnTo>
                  <a:cubicBezTo>
                    <a:pt x="54737" y="2047748"/>
                    <a:pt x="108331" y="2052574"/>
                    <a:pt x="160655" y="2061337"/>
                  </a:cubicBezTo>
                  <a:cubicBezTo>
                    <a:pt x="579120" y="863854"/>
                    <a:pt x="1768729" y="0"/>
                    <a:pt x="3171190" y="0"/>
                  </a:cubicBezTo>
                  <a:cubicBezTo>
                    <a:pt x="4573651" y="0"/>
                    <a:pt x="5763260" y="863854"/>
                    <a:pt x="6181725" y="2061337"/>
                  </a:cubicBezTo>
                  <a:cubicBezTo>
                    <a:pt x="6233922" y="2052574"/>
                    <a:pt x="6287516" y="2047748"/>
                    <a:pt x="6342253" y="2047748"/>
                  </a:cubicBezTo>
                  <a:close/>
                </a:path>
              </a:pathLst>
            </a:custGeom>
            <a:blipFill>
              <a:blip r:embed="rId4"/>
              <a:stretch>
                <a:fillRect t="-20297" b="-20297"/>
              </a:stretch>
            </a:blip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1011311">
            <a:off x="-821080" y="6995936"/>
            <a:ext cx="3699560" cy="417439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664127" y="9486178"/>
            <a:ext cx="6252825" cy="307951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rcRect l="2384" r="2384"/>
          <a:stretch>
            <a:fillRect/>
          </a:stretch>
        </p:blipFill>
        <p:spPr>
          <a:xfrm rot="-1249401">
            <a:off x="1005356" y="-288396"/>
            <a:ext cx="4431145" cy="16052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D7C509-2005-41DD-B5CB-221167AB8DAF}"/>
              </a:ext>
            </a:extLst>
          </p:cNvPr>
          <p:cNvSpPr txBox="1"/>
          <p:nvPr/>
        </p:nvSpPr>
        <p:spPr>
          <a:xfrm>
            <a:off x="2959403" y="367607"/>
            <a:ext cx="123691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>
                <a:solidFill>
                  <a:srgbClr val="FFCC66"/>
                </a:solidFill>
                <a:latin typeface="Bahnschrift Condensed" panose="020B0502040204020203" pitchFamily="34" charset="0"/>
              </a:rPr>
              <a:t>В развитии игрового опыта у малышей большую роль отводим художественному слову.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138</Words>
  <Application>Microsoft Office PowerPoint</Application>
  <PresentationFormat>Произвольный</PresentationFormat>
  <Paragraphs>20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Nautilus Pompilius</vt:lpstr>
      <vt:lpstr>Calibri</vt:lpstr>
      <vt:lpstr>Arial</vt:lpstr>
      <vt:lpstr>Bahnschrift Condensed</vt:lpstr>
      <vt:lpstr>Abys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 Our Dear Friends</dc:title>
  <cp:lastModifiedBy>владимир жангуров</cp:lastModifiedBy>
  <cp:revision>16</cp:revision>
  <dcterms:created xsi:type="dcterms:W3CDTF">2006-08-16T00:00:00Z</dcterms:created>
  <dcterms:modified xsi:type="dcterms:W3CDTF">2020-12-01T19:00:27Z</dcterms:modified>
  <dc:identifier>DAEOzqvziTU</dc:identifier>
</cp:coreProperties>
</file>